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68" r:id="rId18"/>
    <p:sldId id="271" r:id="rId19"/>
    <p:sldId id="272" r:id="rId20"/>
    <p:sldId id="274" r:id="rId21"/>
    <p:sldId id="275" r:id="rId22"/>
    <p:sldId id="276" r:id="rId23"/>
    <p:sldId id="281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59804-0E3F-4CBD-AA00-3A08E50DAE0C}" v="1" dt="2022-03-24T22:32:40.278"/>
    <p1510:client id="{D5F8A99D-41D0-4D02-9847-12F757FDCA25}" v="2" dt="2021-03-14T14:29:17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868" autoAdjust="0"/>
  </p:normalViewPr>
  <p:slideViewPr>
    <p:cSldViewPr snapToGrid="0">
      <p:cViewPr varScale="1">
        <p:scale>
          <a:sx n="83" d="100"/>
          <a:sy n="83" d="100"/>
        </p:scale>
        <p:origin x="-658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Miemczyk" userId="S::b.miemczyk@gzowski.onmicrosoft.com::53c4c19d-2890-4dff-ac94-d759bf906050" providerId="AD" clId="Web-{D5F8A99D-41D0-4D02-9847-12F757FDCA25}"/>
    <pc:docChg chg="modSld">
      <pc:chgData name="Beata Miemczyk" userId="S::b.miemczyk@gzowski.onmicrosoft.com::53c4c19d-2890-4dff-ac94-d759bf906050" providerId="AD" clId="Web-{D5F8A99D-41D0-4D02-9847-12F757FDCA25}" dt="2021-03-14T14:29:17.021" v="0" actId="20577"/>
      <pc:docMkLst>
        <pc:docMk/>
      </pc:docMkLst>
      <pc:sldChg chg="modSp">
        <pc:chgData name="Beata Miemczyk" userId="S::b.miemczyk@gzowski.onmicrosoft.com::53c4c19d-2890-4dff-ac94-d759bf906050" providerId="AD" clId="Web-{D5F8A99D-41D0-4D02-9847-12F757FDCA25}" dt="2021-03-14T14:29:17.021" v="0" actId="20577"/>
        <pc:sldMkLst>
          <pc:docMk/>
          <pc:sldMk cId="1197276795" sldId="268"/>
        </pc:sldMkLst>
        <pc:spChg chg="mod">
          <ac:chgData name="Beata Miemczyk" userId="S::b.miemczyk@gzowski.onmicrosoft.com::53c4c19d-2890-4dff-ac94-d759bf906050" providerId="AD" clId="Web-{D5F8A99D-41D0-4D02-9847-12F757FDCA25}" dt="2021-03-14T14:29:17.021" v="0" actId="20577"/>
          <ac:spMkLst>
            <pc:docMk/>
            <pc:sldMk cId="1197276795" sldId="268"/>
            <ac:spMk id="3" creationId="{3E81E8CA-C9BA-4D8C-A9CD-C5C5954E6A29}"/>
          </ac:spMkLst>
        </pc:spChg>
      </pc:sldChg>
    </pc:docChg>
  </pc:docChgLst>
  <pc:docChgLst>
    <pc:chgData name="Beata Miemczyk" userId="S::b.miemczyk@gzowski.onmicrosoft.com::53c4c19d-2890-4dff-ac94-d759bf906050" providerId="AD" clId="Web-{51259804-0E3F-4CBD-AA00-3A08E50DAE0C}"/>
    <pc:docChg chg="modSld">
      <pc:chgData name="Beata Miemczyk" userId="S::b.miemczyk@gzowski.onmicrosoft.com::53c4c19d-2890-4dff-ac94-d759bf906050" providerId="AD" clId="Web-{51259804-0E3F-4CBD-AA00-3A08E50DAE0C}" dt="2022-03-24T22:32:40.278" v="0" actId="1076"/>
      <pc:docMkLst>
        <pc:docMk/>
      </pc:docMkLst>
      <pc:sldChg chg="modSp">
        <pc:chgData name="Beata Miemczyk" userId="S::b.miemczyk@gzowski.onmicrosoft.com::53c4c19d-2890-4dff-ac94-d759bf906050" providerId="AD" clId="Web-{51259804-0E3F-4CBD-AA00-3A08E50DAE0C}" dt="2022-03-24T22:32:40.278" v="0" actId="1076"/>
        <pc:sldMkLst>
          <pc:docMk/>
          <pc:sldMk cId="309700170" sldId="262"/>
        </pc:sldMkLst>
        <pc:picChg chg="mod">
          <ac:chgData name="Beata Miemczyk" userId="S::b.miemczyk@gzowski.onmicrosoft.com::53c4c19d-2890-4dff-ac94-d759bf906050" providerId="AD" clId="Web-{51259804-0E3F-4CBD-AA00-3A08E50DAE0C}" dt="2022-03-24T22:32:40.278" v="0" actId="1076"/>
          <ac:picMkLst>
            <pc:docMk/>
            <pc:sldMk cId="309700170" sldId="262"/>
            <ac:picMk id="4" creationId="{DA3CB16D-408A-468E-B582-059991FA81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0925-2BAC-4836-9F57-5B60A8FCEA9C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D303-AEFE-48A9-8CD2-3CA6CB99CA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7636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CD303-AEFE-48A9-8CD2-3CA6CB99CAA6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757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CD303-AEFE-48A9-8CD2-3CA6CB99CAA6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100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12E954-E001-4265-84A3-372943F00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06090BE-6682-4FCA-A5F4-73F6FA038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ECF2392-40F7-4D7B-91AD-3FEE43E1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678402-4DBB-4F19-B758-810945C3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3991B57-8C0B-43B2-A239-998285CF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0843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08D613-4CD6-4F58-8F5C-62CE6BA9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5F0F8B0-A680-4C7B-9134-63238D9AA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846EEAF-CC46-44C5-8155-F3933BDB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6B1B4CA-0148-436C-BF21-CB05BF62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92850B0-F912-46AB-BA70-3397FAB1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043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4E8F0E4-0E73-4B35-B0A0-A8F564DFD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F6B6DE9-C939-4D1B-877A-DD2BF95EA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960AD84-2475-43D0-B27A-100B8844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CBA8182-218F-4AD6-82C6-2D867AAA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65A9585-2106-4992-A198-25441902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20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0B49E7-D5E7-4864-928F-1EB6BCA6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1162AA9-1C66-421E-8C38-89E525B5B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F5FC3C4-B755-4CA9-A841-68EAF6E8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BEEA236-5FF3-4B9F-BE50-365589E5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D016F60-4E1E-496E-939C-B5AC616B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6588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ED4C54-80D4-4726-B157-F2B228B0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8EDB27C-0C65-482D-8FBE-EE060E6BC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C2C4167-40EE-4458-A489-80CDDF5E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3F2780F-4BA2-4A77-9275-D3F39987E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E9C5B9D-C9A2-4689-97A7-8B15347E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1383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9A4983-DF36-4D26-BBD8-63CDB702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993B440-8456-443B-AD54-7AE5BF113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FC32BF7-BA6B-4C48-BB8B-9AB104CF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29AB331-C3DB-40B4-9B65-A6EEBB5B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95EF2CB-1F53-4409-8AFD-0C347244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ACAD691-E26D-4598-9EC8-5AEB3BD7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309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2B7CB7-2957-43EF-893B-B6869F74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8FC519F-EC78-44E7-9B99-2D64B8356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4FAB0DD-95F9-4DA6-BE8E-9C8883990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2D867BC-F7C2-4A1F-9052-F80CDA5D6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D1337A9-BA61-4E43-9423-73E537944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42AF1C9F-4FD8-4812-824B-7A1F0CD6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6CA837B1-A329-402E-B27B-0EF1016C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468E1694-37DF-4820-A32F-B17A3277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9633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D014CE-F5CB-40C2-8B84-0D70FDF7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1C5FF1FF-4669-488D-A72F-2A75E3B0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5711965-E8D7-4F5C-B4CF-8500246B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5CD7F27-AA8D-4663-8595-8D153ABC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426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3129F57A-B320-43A3-9E45-6DD07648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401375A-DA5A-476B-B4DE-9260E9E7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F99AB2B-A131-47B9-948D-E51E5CED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960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B28B3D-6B40-4A9D-AFE6-6A84BA7C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EFCB32-FB3B-4AFE-B842-71D76B90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443B195-7A70-4C42-BAA0-560EAFD09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5DA8CA6-8A44-4DD2-B787-FB271A58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4A70809-B3D3-40A2-8C1C-561F6F1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8609B03-7C4E-45B8-9B3B-7D5E6132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035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FC2160-59B6-41EF-A080-4D1841FA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5FC5DAA0-8725-49EA-B223-100A72DE6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1543274-DE27-44F8-BA4A-6911AA21C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52ADA1F-7456-4DF7-9C46-652AAB48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7E903B-7E80-467D-805B-A5B3C90B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7FEA53-B400-41CA-B80D-E782C643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3176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C682C4ED-88EC-4CEA-905D-6E935135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65EC336-79B9-43AA-96DD-A92490B7D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EBB6C7A-6E79-4ED9-96DA-E4CBB83AA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11DE5-BE9F-48CC-8F2E-AD80835AF5F0}" type="datetimeFigureOut">
              <a:rPr lang="pl-PL" smtClean="0"/>
              <a:pPr/>
              <a:t>27.02.2026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9879716-A793-4383-9467-5CA49852F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E732874-8FD5-4AFC-B80C-272D17D61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E0B3C-B2FF-4745-A9D0-82335202FF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16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FF55DB-1EE6-4A99-8D49-68E80E61D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0342" y="1698628"/>
            <a:ext cx="640163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Zespół Szkół Technicznych </a:t>
            </a:r>
            <a:r>
              <a:rPr lang="pl-PL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/>
            </a:r>
            <a:br>
              <a:rPr lang="pl-PL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Ogólnokształcących </a:t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im. K. Gzowskiego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EAECA11-9355-46E4-B689-20106DC7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3885" y="4756923"/>
            <a:ext cx="7765143" cy="1138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</a:t>
            </a: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l. J. Hallera 6</a:t>
            </a:r>
          </a:p>
          <a:p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45-867 Opole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Znalezione obrazy dla zapytania: gzowski opole">
            <a:extLst>
              <a:ext uri="{FF2B5EF4-FFF2-40B4-BE49-F238E27FC236}">
                <a16:creationId xmlns:a16="http://schemas.microsoft.com/office/drawing/2014/main" xmlns="" id="{D0CAF508-75F8-4829-9B69-709541694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44" r="13421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4BA0ABEF-B410-4613-B317-884C8CC0704D}"/>
              </a:ext>
            </a:extLst>
          </p:cNvPr>
          <p:cNvSpPr txBox="1"/>
          <p:nvPr/>
        </p:nvSpPr>
        <p:spPr>
          <a:xfrm>
            <a:off x="6057186" y="1423164"/>
            <a:ext cx="60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ZSTIO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xmlns="" id="{3C521077-956E-4AF9-AD91-A7FDA7FF9CFA}"/>
              </a:ext>
            </a:extLst>
          </p:cNvPr>
          <p:cNvSpPr txBox="1">
            <a:spLocks/>
          </p:cNvSpPr>
          <p:nvPr/>
        </p:nvSpPr>
        <p:spPr>
          <a:xfrm>
            <a:off x="3917678" y="6069327"/>
            <a:ext cx="8163640" cy="614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829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B61064-5711-445A-B886-80FDA529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500" y="299260"/>
            <a:ext cx="4668257" cy="1325563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informatyk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http://www.komputerswiat.pl/media/2015/91/3827268/komputer-stacjonarny-f.jpg">
            <a:extLst>
              <a:ext uri="{FF2B5EF4-FFF2-40B4-BE49-F238E27FC236}">
                <a16:creationId xmlns:a16="http://schemas.microsoft.com/office/drawing/2014/main" xmlns="" id="{6DE90499-481A-49F6-8732-D66D8F570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499" b="-1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12" name="Picture 8" descr="http://batgraf.pl/wp-content/uploads/2013/07/php-web-application-development-india.jpg">
            <a:extLst>
              <a:ext uri="{FF2B5EF4-FFF2-40B4-BE49-F238E27FC236}">
                <a16:creationId xmlns:a16="http://schemas.microsoft.com/office/drawing/2014/main" xmlns="" id="{DDA0F7F4-338E-44DF-9C0C-531DE396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51035" b="-1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6" name="Picture 6" descr="http://www.udr.inet.waw.pl/images/oferta/services/sieci%20komputerowe.jpg">
            <a:extLst>
              <a:ext uri="{FF2B5EF4-FFF2-40B4-BE49-F238E27FC236}">
                <a16:creationId xmlns:a16="http://schemas.microsoft.com/office/drawing/2014/main" xmlns="" id="{2028AF84-4977-440B-9734-6E2C1A52F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3986" r="12139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FA0CFD9-6E79-4B5C-AF9C-C65290F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635" y="1511299"/>
            <a:ext cx="5514266" cy="5344651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pl-PL" sz="2400" b="1" i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montażu podzespołów komputera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konfiguracji systemów operacyjnych,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sieci komputerowych i ich obsługi,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zarządzania użytkownikami w sieci lokalnej,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stron i aplikacji internetowych,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grafiki do stron internetowych,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i zarządzania bazami danych,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podstawy programowania,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proponujemy dodatkowo j. niemiecki zawodowy.</a:t>
            </a:r>
          </a:p>
          <a:p>
            <a:pPr marL="0" indent="0">
              <a:buNone/>
            </a:pPr>
            <a:endParaRPr lang="pl-PL" sz="1500" dirty="0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xmlns="" id="{7C0E4B43-B189-4663-A903-64CEE044A685}"/>
              </a:ext>
            </a:extLst>
          </p:cNvPr>
          <p:cNvSpPr txBox="1">
            <a:spLocks/>
          </p:cNvSpPr>
          <p:nvPr/>
        </p:nvSpPr>
        <p:spPr>
          <a:xfrm>
            <a:off x="3621762" y="6374073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129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55ACE4-3712-45C9-AE83-80AD64FB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40" y="397068"/>
            <a:ext cx="4624342" cy="1325563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programista </a:t>
            </a:r>
            <a:endParaRPr lang="pl-PL" sz="37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40" name="Picture 4" descr="Znalezione obrazy dla zapytania: technik programista">
            <a:extLst>
              <a:ext uri="{FF2B5EF4-FFF2-40B4-BE49-F238E27FC236}">
                <a16:creationId xmlns:a16="http://schemas.microsoft.com/office/drawing/2014/main" xmlns="" id="{31BDF43E-4134-4F19-B46D-0B8838D96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20" r="22585" b="7"/>
          <a:stretch/>
        </p:blipFill>
        <p:spPr bwMode="auto"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58" name="Symbol zastępczy zawartości 2">
            <a:extLst>
              <a:ext uri="{FF2B5EF4-FFF2-40B4-BE49-F238E27FC236}">
                <a16:creationId xmlns:a16="http://schemas.microsoft.com/office/drawing/2014/main" xmlns="" id="{E6F1C4E8-AF49-4436-8EF5-8C7E97E2D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73" y="1854420"/>
            <a:ext cx="5295087" cy="419078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pl-PL" sz="2400" b="1" i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stron i aplikacji internetowych,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i zarządzania bazami danych,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algorytmów i struktur danych,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programowania strukturalnego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obiektowego,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aplikacji desktopowych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mobilnych,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tworzenia aplikacji webowych.</a:t>
            </a:r>
          </a:p>
          <a:p>
            <a:endParaRPr lang="pl-PL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Znalezione obrazy dla zapytania: technik programista">
            <a:extLst>
              <a:ext uri="{FF2B5EF4-FFF2-40B4-BE49-F238E27FC236}">
                <a16:creationId xmlns:a16="http://schemas.microsoft.com/office/drawing/2014/main" xmlns="" id="{B2F7F353-FC94-4BB7-A187-99A283DA4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4" r="19028" b="3"/>
          <a:stretch/>
        </p:blipFill>
        <p:spPr bwMode="auto"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Znalezione obrazy dla zapytania: aplikacje mobilne">
            <a:extLst>
              <a:ext uri="{FF2B5EF4-FFF2-40B4-BE49-F238E27FC236}">
                <a16:creationId xmlns:a16="http://schemas.microsoft.com/office/drawing/2014/main" xmlns="" id="{7B59DC07-2F3D-4416-A9C5-958436D4D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46" r="-4" b="-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4" descr="Znalezione obrazy dla zapytania: języki programowania">
            <a:extLst>
              <a:ext uri="{FF2B5EF4-FFF2-40B4-BE49-F238E27FC236}">
                <a16:creationId xmlns:a16="http://schemas.microsoft.com/office/drawing/2014/main" xmlns="" id="{8FC6DE9B-087D-4E60-80A3-76353B6FE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28" r="33173" b="-2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Znalezione obrazy dla zapytania: python">
            <a:extLst>
              <a:ext uri="{FF2B5EF4-FFF2-40B4-BE49-F238E27FC236}">
                <a16:creationId xmlns:a16="http://schemas.microsoft.com/office/drawing/2014/main" xmlns="" id="{D1927B17-B7CB-4E81-A76D-FE3161A6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799" y="5139216"/>
            <a:ext cx="1660743" cy="16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odtytuł 2">
            <a:extLst>
              <a:ext uri="{FF2B5EF4-FFF2-40B4-BE49-F238E27FC236}">
                <a16:creationId xmlns:a16="http://schemas.microsoft.com/office/drawing/2014/main" xmlns="" id="{E6428773-CFA3-4103-ABE2-BB294A6A0CC6}"/>
              </a:ext>
            </a:extLst>
          </p:cNvPr>
          <p:cNvSpPr txBox="1">
            <a:spLocks/>
          </p:cNvSpPr>
          <p:nvPr/>
        </p:nvSpPr>
        <p:spPr>
          <a:xfrm>
            <a:off x="299836" y="6430626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156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xmlns="" id="{1E214AA7-F028-4A0D-8698-61AEC754D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9516C8-47CA-4542-9231-C39C7604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7" y="651875"/>
            <a:ext cx="10079565" cy="1892932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Branżowa</a:t>
            </a:r>
            <a:r>
              <a:rPr lang="en-US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Szkoła</a:t>
            </a:r>
            <a:r>
              <a:rPr lang="en-US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</a:t>
            </a:r>
            <a:r>
              <a:rPr lang="en-US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stopnia</a:t>
            </a:r>
            <a:r>
              <a:rPr lang="en-US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nr 6 </a:t>
            </a:r>
            <a:br>
              <a:rPr lang="en-US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kształci</a:t>
            </a:r>
            <a:r>
              <a:rPr lang="en-US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 </a:t>
            </a:r>
            <a:r>
              <a:rPr lang="en-US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kierunkach</a:t>
            </a:r>
            <a:endParaRPr lang="en-US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27FB231-BB94-4A83-8292-2C35BC561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218" y="2888250"/>
            <a:ext cx="4938182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betoniarz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 –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zbrojarz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xmlns="" id="{D6206FDC-2777-4D7F-AF9C-73413DA66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dtytuł 2">
            <a:extLst>
              <a:ext uri="{FF2B5EF4-FFF2-40B4-BE49-F238E27FC236}">
                <a16:creationId xmlns:a16="http://schemas.microsoft.com/office/drawing/2014/main" xmlns="" id="{19D76F60-E72D-43DD-A5B7-415AF3FD0269}"/>
              </a:ext>
            </a:extLst>
          </p:cNvPr>
          <p:cNvSpPr txBox="1">
            <a:spLocks/>
          </p:cNvSpPr>
          <p:nvPr/>
        </p:nvSpPr>
        <p:spPr>
          <a:xfrm>
            <a:off x="4171413" y="6000828"/>
            <a:ext cx="4235987" cy="762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4A05A91-0418-43DD-9CBF-88CF40B34786}"/>
              </a:ext>
            </a:extLst>
          </p:cNvPr>
          <p:cNvSpPr txBox="1"/>
          <p:nvPr/>
        </p:nvSpPr>
        <p:spPr>
          <a:xfrm>
            <a:off x="6446305" y="2886068"/>
            <a:ext cx="6134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monter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konstrukcji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Franklin Gothic Medium Cond" panose="020B0606030402020204" pitchFamily="34" charset="0"/>
              </a:rPr>
              <a:t>budowlanych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108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mailgrupowy.pl/files/html/265941,index_html_4f3a03e7.jpg">
            <a:extLst>
              <a:ext uri="{FF2B5EF4-FFF2-40B4-BE49-F238E27FC236}">
                <a16:creationId xmlns:a16="http://schemas.microsoft.com/office/drawing/2014/main" xmlns="" id="{DE1883B5-5DE1-45AD-8E0E-DBDB274D7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493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</p:spPr>
      </p:pic>
      <p:pic>
        <p:nvPicPr>
          <p:cNvPr id="5" name="Picture 2" descr="http://crafthunt24.com/wp-content/uploads/2014/12/zbrojarz2-1030x772.jpg">
            <a:extLst>
              <a:ext uri="{FF2B5EF4-FFF2-40B4-BE49-F238E27FC236}">
                <a16:creationId xmlns:a16="http://schemas.microsoft.com/office/drawing/2014/main" xmlns="" id="{8775E713-AB47-434B-8331-82D93FE96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6020" r="1" b="8332"/>
          <a:stretch/>
        </p:blipFill>
        <p:spPr bwMode="auto">
          <a:xfrm>
            <a:off x="4203638" y="2937953"/>
            <a:ext cx="7988360" cy="3920047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59C8B8-0FFC-4B5E-822E-5B8B9910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66929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betoniarz zbrojarz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517064C-C880-4ACC-A1E6-11FC60B5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08" y="1171701"/>
            <a:ext cx="4675792" cy="5508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i układania zbrojenia w deskowaniu lub formie,</a:t>
            </a:r>
          </a:p>
          <a:p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mieszanek betonowych,</a:t>
            </a:r>
          </a:p>
          <a:p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układania i zagęszczania mieszanki betonowej </a:t>
            </a:r>
            <a:b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deskowaniu lub formie oraz pielęgnacji świeżego betonu,</a:t>
            </a:r>
          </a:p>
          <a:p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prac związanych </a:t>
            </a:r>
            <a:b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naprawą elementów betonowych i żelbetowych.</a:t>
            </a:r>
          </a:p>
          <a:p>
            <a:endParaRPr lang="pl-PL" sz="200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xmlns="" id="{5B9DF82F-0839-47CC-88A0-E89A3A0EA8BE}"/>
              </a:ext>
            </a:extLst>
          </p:cNvPr>
          <p:cNvSpPr txBox="1">
            <a:spLocks/>
          </p:cNvSpPr>
          <p:nvPr/>
        </p:nvSpPr>
        <p:spPr>
          <a:xfrm>
            <a:off x="467708" y="6310867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914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8" descr="http://www.inzynierbudownictwa.pl/images/magda/magda3/fr.JPG">
            <a:extLst>
              <a:ext uri="{FF2B5EF4-FFF2-40B4-BE49-F238E27FC236}">
                <a16:creationId xmlns:a16="http://schemas.microsoft.com/office/drawing/2014/main" xmlns="" id="{ACD329F3-6309-45B3-9728-4E4310F7A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9179" r="12178" b="-3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</p:spPr>
      </p:pic>
      <p:pic>
        <p:nvPicPr>
          <p:cNvPr id="5" name="Picture 2" descr="http://www.obwodnica-wroclawia.pl/images/zad2a/20090626/04_l.jpg">
            <a:extLst>
              <a:ext uri="{FF2B5EF4-FFF2-40B4-BE49-F238E27FC236}">
                <a16:creationId xmlns:a16="http://schemas.microsoft.com/office/drawing/2014/main" xmlns="" id="{D6320F64-B0A7-4FDA-B144-731366EF9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33" r="24088" b="-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</p:spPr>
      </p:pic>
      <p:pic>
        <p:nvPicPr>
          <p:cNvPr id="4" name="Picture 4" descr="http://panoramafirm.pl/images/6/5/111348765.jpg">
            <a:extLst>
              <a:ext uri="{FF2B5EF4-FFF2-40B4-BE49-F238E27FC236}">
                <a16:creationId xmlns:a16="http://schemas.microsoft.com/office/drawing/2014/main" xmlns="" id="{53A5E10F-9C46-44C4-8C16-4C56FF8FE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9616" r="77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solidFill>
            <a:schemeClr val="bg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E81E8CA-C9BA-4D8C-A9CD-C5C5954E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4636574"/>
            <a:ext cx="11912600" cy="2221426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>
              <a:buNone/>
            </a:pPr>
            <a:endParaRPr lang="pl-PL" sz="2000" b="1" dirty="0">
              <a:solidFill>
                <a:schemeClr val="tx2">
                  <a:lumMod val="75000"/>
                  <a:alpha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6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xmlns="" id="{931E2416-448C-42C0-94B2-AA6A24870C10}"/>
              </a:ext>
            </a:extLst>
          </p:cNvPr>
          <p:cNvSpPr txBox="1">
            <a:spLocks/>
          </p:cNvSpPr>
          <p:nvPr/>
        </p:nvSpPr>
        <p:spPr>
          <a:xfrm>
            <a:off x="9465700" y="6443701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xmlns="" id="{DC26C37E-4ABE-4DAB-A429-21B01A004B3B}"/>
              </a:ext>
            </a:extLst>
          </p:cNvPr>
          <p:cNvSpPr txBox="1">
            <a:spLocks/>
          </p:cNvSpPr>
          <p:nvPr/>
        </p:nvSpPr>
        <p:spPr>
          <a:xfrm>
            <a:off x="2305050" y="3879406"/>
            <a:ext cx="7581900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monter konstrukcji budowlanych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z dysku d\strona27102014\zdjecia\2014\projarchit\Slajd17.JPG">
            <a:extLst>
              <a:ext uri="{FF2B5EF4-FFF2-40B4-BE49-F238E27FC236}">
                <a16:creationId xmlns:a16="http://schemas.microsoft.com/office/drawing/2014/main" xmlns="" id="{28551239-BB70-4D8F-9F29-45A3519FD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</a:blip>
          <a:srcRect t="16385" b="8638"/>
          <a:stretch/>
        </p:blipFill>
        <p:spPr bwMode="auto">
          <a:xfrm>
            <a:off x="-4" y="-6"/>
            <a:ext cx="12192000" cy="6855958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D3468F-9B83-4A58-A2B5-304ADC5D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31" y="342634"/>
            <a:ext cx="5734174" cy="1325563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 nas wyróżnia</a:t>
            </a: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13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 descr="C:\z dysku d\strona27102014\zdjecia\architektura2013\konkursarch2013.jpg">
            <a:extLst>
              <a:ext uri="{FF2B5EF4-FFF2-40B4-BE49-F238E27FC236}">
                <a16:creationId xmlns:a16="http://schemas.microsoft.com/office/drawing/2014/main" xmlns="" id="{1E83EDBD-B917-41AC-89D4-15DAEAB1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611" r="-3" b="20637"/>
          <a:stretch/>
        </p:blipFill>
        <p:spPr bwMode="auto"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6" name="Picture 1" descr="C:\z dysku d\strona27102014\zdjecia\2014\projarchit\Slajd9.JPG">
            <a:extLst>
              <a:ext uri="{FF2B5EF4-FFF2-40B4-BE49-F238E27FC236}">
                <a16:creationId xmlns:a16="http://schemas.microsoft.com/office/drawing/2014/main" xmlns="" id="{2429E24D-1523-425A-B4B9-F23FB8FA0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382" r="7837" b="4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34" name="Freeform: Shape 15">
            <a:extLst>
              <a:ext uri="{FF2B5EF4-FFF2-40B4-BE49-F238E27FC236}">
                <a16:creationId xmlns:a16="http://schemas.microsoft.com/office/drawing/2014/main" xmlns="" id="{4BFC77B5-F38E-4A7D-80BD-C3A10B717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C:\z dysku d\strona27102014\zdjecia\2014\projarchit\Slajd18.JPG">
            <a:extLst>
              <a:ext uri="{FF2B5EF4-FFF2-40B4-BE49-F238E27FC236}">
                <a16:creationId xmlns:a16="http://schemas.microsoft.com/office/drawing/2014/main" xmlns="" id="{BB25884D-3798-4DF3-B047-2172845BB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914" r="3754" b="-4"/>
          <a:stretch/>
        </p:blipFill>
        <p:spPr bwMode="auto"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</p:spPr>
      </p:pic>
      <p:pic>
        <p:nvPicPr>
          <p:cNvPr id="25" name="Picture 3" descr="C:\z dysku d\strona27102014\zdjecia\2014\projarchit\Slajd17.JPG">
            <a:extLst>
              <a:ext uri="{FF2B5EF4-FFF2-40B4-BE49-F238E27FC236}">
                <a16:creationId xmlns:a16="http://schemas.microsoft.com/office/drawing/2014/main" xmlns="" id="{4256368F-51AD-46EF-8C56-A5BB4985C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02" y="4719559"/>
            <a:ext cx="2545076" cy="1908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9" name="Podtytuł 2">
            <a:extLst>
              <a:ext uri="{FF2B5EF4-FFF2-40B4-BE49-F238E27FC236}">
                <a16:creationId xmlns:a16="http://schemas.microsoft.com/office/drawing/2014/main" xmlns="" id="{CADDD918-074F-4C6F-A59F-EA600B7908CC}"/>
              </a:ext>
            </a:extLst>
          </p:cNvPr>
          <p:cNvSpPr txBox="1">
            <a:spLocks/>
          </p:cNvSpPr>
          <p:nvPr/>
        </p:nvSpPr>
        <p:spPr>
          <a:xfrm>
            <a:off x="5761217" y="6422503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A32B1F7E-20CB-46F6-B569-553BABCD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859" y="342634"/>
            <a:ext cx="2784896" cy="2088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6D24ECE0-E2BC-4C26-A685-BFF44D188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24" y="2402959"/>
            <a:ext cx="2787312" cy="1859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xmlns="" id="{D626A5E8-3D60-47ED-81F6-0FFF9D4F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4208" y="3168661"/>
            <a:ext cx="2231911" cy="3346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5300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F20F84-E931-40F6-ACDB-AC812879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08" y="-271765"/>
            <a:ext cx="5789901" cy="138497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Sukcesy naszych uczniów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4BFC77B5-F38E-4A7D-80BD-C3A10B717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xmlns="" id="{CC3615A1-719F-447C-9572-56384B91217D}"/>
              </a:ext>
            </a:extLst>
          </p:cNvPr>
          <p:cNvSpPr txBox="1">
            <a:spLocks/>
          </p:cNvSpPr>
          <p:nvPr/>
        </p:nvSpPr>
        <p:spPr>
          <a:xfrm rot="16200000">
            <a:off x="10359781" y="1408914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29AFD67E-D564-42FB-B87E-8AA28E7F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7386" y="57940"/>
            <a:ext cx="2459413" cy="3470072"/>
          </a:xfrm>
          <a:prstGeom prst="rect">
            <a:avLst/>
          </a:prstGeom>
        </p:spPr>
      </p:pic>
      <p:pic>
        <p:nvPicPr>
          <p:cNvPr id="27" name="Obraz 26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xmlns="" id="{7B877E02-70E2-43E7-82F8-68E2DCC48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36" y="785389"/>
            <a:ext cx="4772829" cy="2654886"/>
          </a:xfrm>
          <a:prstGeom prst="rect">
            <a:avLst/>
          </a:prstGeom>
        </p:spPr>
      </p:pic>
      <p:pic>
        <p:nvPicPr>
          <p:cNvPr id="35" name="Obraz 3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9983AF7-F979-4040-B798-243F977F8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37" b="6429"/>
          <a:stretch/>
        </p:blipFill>
        <p:spPr>
          <a:xfrm>
            <a:off x="7255895" y="3596532"/>
            <a:ext cx="2291520" cy="3317455"/>
          </a:xfrm>
          <a:prstGeom prst="rect">
            <a:avLst/>
          </a:prstGeom>
        </p:spPr>
      </p:pic>
      <p:pic>
        <p:nvPicPr>
          <p:cNvPr id="44" name="Obraz 43" descr="Obraz zawierający tekst, osoba, zrzut ekranu&#10;&#10;Opis wygenerowany automatycznie">
            <a:extLst>
              <a:ext uri="{FF2B5EF4-FFF2-40B4-BE49-F238E27FC236}">
                <a16:creationId xmlns:a16="http://schemas.microsoft.com/office/drawing/2014/main" xmlns="" id="{B45F0953-4121-42D9-8DB1-BC506489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9"/>
          <a:stretch/>
        </p:blipFill>
        <p:spPr>
          <a:xfrm>
            <a:off x="5159587" y="3593957"/>
            <a:ext cx="1965575" cy="3320030"/>
          </a:xfrm>
          <a:prstGeom prst="rect">
            <a:avLst/>
          </a:prstGeom>
        </p:spPr>
      </p:pic>
      <p:pic>
        <p:nvPicPr>
          <p:cNvPr id="46" name="Obraz 4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CEA5000-E666-4817-934F-6CAF9DD0A1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27" t="6687" r="10738" b="2653"/>
          <a:stretch/>
        </p:blipFill>
        <p:spPr>
          <a:xfrm>
            <a:off x="116691" y="3593957"/>
            <a:ext cx="4772829" cy="3123041"/>
          </a:xfrm>
          <a:prstGeom prst="rect">
            <a:avLst/>
          </a:prstGeom>
        </p:spPr>
      </p:pic>
      <p:pic>
        <p:nvPicPr>
          <p:cNvPr id="48" name="Obraz 47" descr="Obraz zawierający tekst, podłoże, ściana, wewnątrz&#10;&#10;Opis wygenerowany automatycznie">
            <a:extLst>
              <a:ext uri="{FF2B5EF4-FFF2-40B4-BE49-F238E27FC236}">
                <a16:creationId xmlns:a16="http://schemas.microsoft.com/office/drawing/2014/main" xmlns="" id="{943FC85F-5D84-41EE-B0BF-88D2A0B63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7497" y="56659"/>
            <a:ext cx="2591926" cy="3455901"/>
          </a:xfrm>
          <a:prstGeom prst="rect">
            <a:avLst/>
          </a:prstGeom>
        </p:spPr>
      </p:pic>
      <p:pic>
        <p:nvPicPr>
          <p:cNvPr id="37" name="Obraz 36" descr="Obraz zawierający budynek, zewnętrzne, niebo, podłoże&#10;&#10;Opis wygenerowany automatycznie">
            <a:extLst>
              <a:ext uri="{FF2B5EF4-FFF2-40B4-BE49-F238E27FC236}">
                <a16:creationId xmlns:a16="http://schemas.microsoft.com/office/drawing/2014/main" xmlns="" id="{43EA89D5-CD2A-4433-90C7-C7D365F26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515" y="3593957"/>
            <a:ext cx="2490023" cy="33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779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A2718E-DFD3-45E5-8D80-6D031CBE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4299278"/>
            <a:ext cx="12015531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Pełnowymiarowe</a:t>
            </a:r>
            <a:r>
              <a:rPr lang="en-US" sz="41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41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boisko</a:t>
            </a:r>
            <a:r>
              <a:rPr lang="en-US" sz="41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(</a:t>
            </a:r>
            <a:r>
              <a:rPr lang="en-US" sz="41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jedyne</a:t>
            </a:r>
            <a:r>
              <a:rPr lang="en-US" sz="41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 </a:t>
            </a:r>
            <a:r>
              <a:rPr lang="en-US" sz="41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Opolu</a:t>
            </a:r>
            <a:r>
              <a:rPr lang="en-US" sz="41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)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D7AB26C-20DE-411D-AC40-5BF0331296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6" r="11442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F1D7E6-53AB-4416-8AF0-96A13329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294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521029E-EC50-4A84-B516-3A5AD6264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" r="-246" b="77325"/>
          <a:stretch/>
        </p:blipFill>
        <p:spPr>
          <a:xfrm>
            <a:off x="0" y="5478883"/>
            <a:ext cx="12331700" cy="1570642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xmlns="" id="{45047E75-F436-40C5-A160-6F7A69E3AC82}"/>
              </a:ext>
            </a:extLst>
          </p:cNvPr>
          <p:cNvSpPr txBox="1">
            <a:spLocks/>
          </p:cNvSpPr>
          <p:nvPr/>
        </p:nvSpPr>
        <p:spPr>
          <a:xfrm>
            <a:off x="0" y="177014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106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804A0E-07FB-46A8-AF8D-297D7388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793" y="5294857"/>
            <a:ext cx="7201187" cy="1410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Hala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sportowa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</p:txBody>
      </p:sp>
      <p:pic>
        <p:nvPicPr>
          <p:cNvPr id="5" name="Picture 8" descr="https://d-pt.ppstatic.pl/k/r/1/26/a4/56a759e2340d2_o.jpg?1453808263">
            <a:extLst>
              <a:ext uri="{FF2B5EF4-FFF2-40B4-BE49-F238E27FC236}">
                <a16:creationId xmlns:a16="http://schemas.microsoft.com/office/drawing/2014/main" xmlns="" id="{F80B729B-26D0-4E61-A3E6-244635745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883" r="12880" b="-3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</p:spPr>
      </p:pic>
      <p:pic>
        <p:nvPicPr>
          <p:cNvPr id="6" name="Picture 2" descr="http://www.gzowski.opole.pl/zdjecia/2016/hala/25.jpg">
            <a:extLst>
              <a:ext uri="{FF2B5EF4-FFF2-40B4-BE49-F238E27FC236}">
                <a16:creationId xmlns:a16="http://schemas.microsoft.com/office/drawing/2014/main" xmlns="" id="{DFB7C265-99CD-4C5D-8D34-BB96D78A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254" r="2" b="20039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6A469E8-92FF-4BC6-BCBA-F74BF0BD87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1823" t="12132" r="22848" b="25090"/>
          <a:stretch/>
        </p:blipFill>
        <p:spPr>
          <a:xfrm>
            <a:off x="4990793" y="0"/>
            <a:ext cx="7236021" cy="5294857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xmlns="" id="{C89407D1-D94A-489F-9D2A-14A439A42888}"/>
              </a:ext>
            </a:extLst>
          </p:cNvPr>
          <p:cNvSpPr txBox="1">
            <a:spLocks/>
          </p:cNvSpPr>
          <p:nvPr/>
        </p:nvSpPr>
        <p:spPr>
          <a:xfrm>
            <a:off x="9465700" y="4472610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56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ytimg.com/vi/dBAGbkU-Bwk/maxresdefault.jpg">
            <a:extLst>
              <a:ext uri="{FF2B5EF4-FFF2-40B4-BE49-F238E27FC236}">
                <a16:creationId xmlns:a16="http://schemas.microsoft.com/office/drawing/2014/main" xmlns="" id="{4D784E95-C3AB-4906-A658-05281E0D5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</p:spPr>
      </p:pic>
      <p:pic>
        <p:nvPicPr>
          <p:cNvPr id="4" name="Picture 4" descr="http://www.gzowski.opole.pl/zdjecia/2014/CAD/13.JPEG">
            <a:extLst>
              <a:ext uri="{FF2B5EF4-FFF2-40B4-BE49-F238E27FC236}">
                <a16:creationId xmlns:a16="http://schemas.microsoft.com/office/drawing/2014/main" xmlns="" id="{C1C9C272-7F14-4983-A25A-09640531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3697" b="18611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</p:spPr>
      </p:pic>
      <p:pic>
        <p:nvPicPr>
          <p:cNvPr id="5" name="Picture 2" descr="http://www.gzowski.opole.pl/zdjecia/2014/CAD/2.JPG">
            <a:extLst>
              <a:ext uri="{FF2B5EF4-FFF2-40B4-BE49-F238E27FC236}">
                <a16:creationId xmlns:a16="http://schemas.microsoft.com/office/drawing/2014/main" xmlns="" id="{B5DA0824-0986-42AF-BF1E-02DCAF64C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4981" b="2298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</p:spPr>
      </p:pic>
      <p:pic>
        <p:nvPicPr>
          <p:cNvPr id="6" name="Picture 6" descr="http://www.gzowski.opole.pl/zdjecia/2014/CAD/3.JPG">
            <a:extLst>
              <a:ext uri="{FF2B5EF4-FFF2-40B4-BE49-F238E27FC236}">
                <a16:creationId xmlns:a16="http://schemas.microsoft.com/office/drawing/2014/main" xmlns="" id="{BD9A98C0-D5E6-43AA-87FD-668A08EDF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9065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31FE500-1625-499A-8A9F-CA8D907D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kern="1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Profesjonalne</a:t>
            </a:r>
            <a:r>
              <a:rPr lang="en-US" sz="48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4800" b="1" kern="1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szkolenia</a:t>
            </a:r>
            <a:r>
              <a:rPr lang="en-US" sz="4800" b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CAD</a:t>
            </a:r>
          </a:p>
        </p:txBody>
      </p:sp>
    </p:spTree>
    <p:extLst>
      <p:ext uri="{BB962C8B-B14F-4D97-AF65-F5344CB8AC3E}">
        <p14:creationId xmlns:p14="http://schemas.microsoft.com/office/powerpoint/2010/main" xmlns="" val="40632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ttp://gzowski.opole.pl/zdjecia/2014/projarchit/Slajd9.JPG">
            <a:extLst>
              <a:ext uri="{FF2B5EF4-FFF2-40B4-BE49-F238E27FC236}">
                <a16:creationId xmlns:a16="http://schemas.microsoft.com/office/drawing/2014/main" xmlns="" id="{795574DF-5833-4B31-86CD-3DF03356F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66" b="18857"/>
          <a:stretch/>
        </p:blipFill>
        <p:spPr bwMode="auto">
          <a:xfrm>
            <a:off x="-5182" y="17283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4BE84A-8B53-40F5-9E62-AEA71DEB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4025"/>
            <a:ext cx="6735221" cy="1325563"/>
          </a:xfrm>
        </p:spPr>
        <p:txBody>
          <a:bodyPr>
            <a:noAutofit/>
          </a:bodyPr>
          <a:lstStyle/>
          <a:p>
            <a:r>
              <a:rPr lang="pl-PL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Verdana" pitchFamily="34" charset="0"/>
                <a:cs typeface="Verdana" pitchFamily="34" charset="0"/>
              </a:rPr>
              <a:t>Szkoła z ponad 70 letnią tradycją kształcenia zawodowego, zawsze w czołówce wyników nauczania</a:t>
            </a:r>
            <a:endParaRPr lang="pl-PL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3" descr="G:\prezentacja\20160226_102531.jpg">
            <a:extLst>
              <a:ext uri="{FF2B5EF4-FFF2-40B4-BE49-F238E27FC236}">
                <a16:creationId xmlns:a16="http://schemas.microsoft.com/office/drawing/2014/main" xmlns="" id="{316CA568-203E-4CA5-96C0-E901E5D0C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2855" r="20644" b="-2"/>
          <a:stretch/>
        </p:blipFill>
        <p:spPr bwMode="auto">
          <a:xfrm>
            <a:off x="5680087" y="367430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7" descr="C:\Users\magda\Desktop\norma pro\P100411_11.02.jpg">
            <a:extLst>
              <a:ext uri="{FF2B5EF4-FFF2-40B4-BE49-F238E27FC236}">
                <a16:creationId xmlns:a16="http://schemas.microsoft.com/office/drawing/2014/main" xmlns="" id="{4453C866-FC46-43CF-B27D-FCC1A421A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703" r="1861" b="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" descr="http://gzowski.opole.pl/zdjecia/2014/projarchit/Slajd12.JPG">
            <a:extLst>
              <a:ext uri="{FF2B5EF4-FFF2-40B4-BE49-F238E27FC236}">
                <a16:creationId xmlns:a16="http://schemas.microsoft.com/office/drawing/2014/main" xmlns="" id="{5CBC9B9A-BBA3-47EF-B2F2-09A9BA10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0" r="6682" b="-2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gzowski.opole.pl/zdjecia/2014/projarchit/Slajd9.JPG">
            <a:extLst>
              <a:ext uri="{FF2B5EF4-FFF2-40B4-BE49-F238E27FC236}">
                <a16:creationId xmlns:a16="http://schemas.microsoft.com/office/drawing/2014/main" xmlns="" id="{CFCE2718-3DE8-4070-8F76-1BCF0AA2D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" t="-3861" r="14428" b="8400"/>
          <a:stretch/>
        </p:blipFill>
        <p:spPr bwMode="auto">
          <a:xfrm>
            <a:off x="485786" y="0"/>
            <a:ext cx="4272340" cy="36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044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nalezione obrazy dla zapytania: akademia CISCO">
            <a:extLst>
              <a:ext uri="{FF2B5EF4-FFF2-40B4-BE49-F238E27FC236}">
                <a16:creationId xmlns:a16="http://schemas.microsoft.com/office/drawing/2014/main" xmlns="" id="{9495EE5E-1D1A-409E-BA3F-1B15570AD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02" r="2" b="2"/>
          <a:stretch/>
        </p:blipFill>
        <p:spPr bwMode="auto"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5FDF4720-5445-47BE-89FE-E40D1AE6F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xmlns="" id="{AC8710B4-A815-4082-9E4F-F13A00070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36" name="Symbol zastępczy zawartości 2">
            <a:extLst>
              <a:ext uri="{FF2B5EF4-FFF2-40B4-BE49-F238E27FC236}">
                <a16:creationId xmlns:a16="http://schemas.microsoft.com/office/drawing/2014/main" xmlns="" id="{86FB0288-8F4A-48A5-9C28-FF3CFDDB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559" y="1143891"/>
            <a:ext cx="5301665" cy="53576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roku 2019 szkoła dołącza do elitarnej grupy szkół, w których funkcjonuje </a:t>
            </a:r>
            <a:r>
              <a:rPr lang="pl-PL" sz="2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Lokalna Akademia Cisco. </a:t>
            </a:r>
          </a:p>
          <a:p>
            <a:pPr marL="0" indent="0">
              <a:buNone/>
            </a:pPr>
            <a:endParaRPr lang="pl-PL" sz="22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Dzięki certyfikowanej kadrze trenerskiej istnieje możliwość uzyskania w ramach zajęć certyfikatów:</a:t>
            </a:r>
          </a:p>
          <a:p>
            <a:r>
              <a:rPr lang="pl-PL" sz="2200" b="1" i="0" dirty="0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Essentials</a:t>
            </a:r>
          </a:p>
          <a:p>
            <a:r>
              <a:rPr lang="pl-PL" sz="2200" b="1" i="0" dirty="0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Cisco </a:t>
            </a:r>
            <a:r>
              <a:rPr lang="pl-PL" sz="2200" b="1" i="0" dirty="0" err="1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</a:t>
            </a:r>
            <a:r>
              <a:rPr lang="pl-PL" sz="2200" b="1" i="0" dirty="0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Networking </a:t>
            </a:r>
            <a:r>
              <a:rPr lang="pl-PL" sz="2200" b="1" i="0" dirty="0" err="1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</a:t>
            </a:r>
            <a:r>
              <a:rPr lang="pl-PL" sz="2200" b="1" i="0" dirty="0">
                <a:solidFill>
                  <a:schemeClr val="bg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(CCNA)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xmlns="" id="{54F8ED0F-7333-46D2-8508-5AF392A7F2B7}"/>
              </a:ext>
            </a:extLst>
          </p:cNvPr>
          <p:cNvSpPr txBox="1">
            <a:spLocks/>
          </p:cNvSpPr>
          <p:nvPr/>
        </p:nvSpPr>
        <p:spPr>
          <a:xfrm>
            <a:off x="9222801" y="6304002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181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D99238-A88C-4A4F-84B8-E927952E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2" y="4444956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Szkolne koło</a:t>
            </a: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Turystyki Górskiej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C568ED6-540F-4765-B04E-6249504E6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52" r="21723" b="-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Picture 3" descr="C:\z dysku d\strona27102014\zdjecia\2014\w1_2014\40.JPG">
            <a:extLst>
              <a:ext uri="{FF2B5EF4-FFF2-40B4-BE49-F238E27FC236}">
                <a16:creationId xmlns:a16="http://schemas.microsoft.com/office/drawing/2014/main" xmlns="" id="{FB3D7FA4-3391-4B01-AF70-24EC34C02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0833" r="5988" b="-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382EBCA-39AF-4AF8-96C0-D1DECE1F2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1" r="1869" b="-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EEACBF5F-3161-4928-8EA1-C8DF09DBB932}"/>
              </a:ext>
            </a:extLst>
          </p:cNvPr>
          <p:cNvSpPr txBox="1">
            <a:spLocks/>
          </p:cNvSpPr>
          <p:nvPr/>
        </p:nvSpPr>
        <p:spPr>
          <a:xfrm>
            <a:off x="7267576" y="4444956"/>
            <a:ext cx="3019424" cy="107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+mn-ea"/>
                <a:cs typeface="+mn-cs"/>
              </a:rPr>
              <a:t>Szkolne Koło PCK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xmlns="" id="{D863B2A0-AF37-4E84-8775-A3687A9FE029}"/>
              </a:ext>
            </a:extLst>
          </p:cNvPr>
          <p:cNvSpPr txBox="1">
            <a:spLocks/>
          </p:cNvSpPr>
          <p:nvPr/>
        </p:nvSpPr>
        <p:spPr>
          <a:xfrm>
            <a:off x="4429648" y="5932494"/>
            <a:ext cx="3332704" cy="531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32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36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osoba, transport, łyżwiarstwo&#10;&#10;Opis wygenerowany automatycznie">
            <a:extLst>
              <a:ext uri="{FF2B5EF4-FFF2-40B4-BE49-F238E27FC236}">
                <a16:creationId xmlns:a16="http://schemas.microsoft.com/office/drawing/2014/main" xmlns="" id="{11A5AC85-9897-48FB-8570-3DB0275C1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2" r="1" b="9892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2050" name="Picture 2" descr="Obraz zawierający tekst, podłoże, osoba, pozujący&#10;&#10;Opis wygenerowany automatycznie">
            <a:extLst>
              <a:ext uri="{FF2B5EF4-FFF2-40B4-BE49-F238E27FC236}">
                <a16:creationId xmlns:a16="http://schemas.microsoft.com/office/drawing/2014/main" xmlns="" id="{562905F9-957F-4480-AA24-2EAB76E28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1" r="16539" b="-1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tekst, wewnątrz, kilka&#10;&#10;Opis wygenerowany automatycznie">
            <a:extLst>
              <a:ext uri="{FF2B5EF4-FFF2-40B4-BE49-F238E27FC236}">
                <a16:creationId xmlns:a16="http://schemas.microsoft.com/office/drawing/2014/main" xmlns="" id="{6A823ECA-25C4-4925-9444-6D81C2B42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4" b="2804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6" name="Obraz 5" descr="Obraz zawierający osoba, ściana, czerwony&#10;&#10;Opis wygenerowany automatycznie">
            <a:extLst>
              <a:ext uri="{FF2B5EF4-FFF2-40B4-BE49-F238E27FC236}">
                <a16:creationId xmlns:a16="http://schemas.microsoft.com/office/drawing/2014/main" xmlns="" id="{8FCD2824-36A4-4F02-8A4E-84C805AA98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7" r="1" b="1721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4" name="Picture 6" descr="http://www.gzowski.opole.pl/zdjecia/2015/Otola/siatkowka/20150306_133054.jpg">
            <a:extLst>
              <a:ext uri="{FF2B5EF4-FFF2-40B4-BE49-F238E27FC236}">
                <a16:creationId xmlns:a16="http://schemas.microsoft.com/office/drawing/2014/main" xmlns="" id="{606C4D37-93B0-4DF5-848A-D21FE87B9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6339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836542E0-DA37-4207-846F-29B403D23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1" r="1" b="12836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7A2F0DAE-C6C4-419A-9BB8-97D3F545043B}"/>
              </a:ext>
            </a:extLst>
          </p:cNvPr>
          <p:cNvSpPr/>
          <p:nvPr/>
        </p:nvSpPr>
        <p:spPr>
          <a:xfrm>
            <a:off x="4202549" y="4508692"/>
            <a:ext cx="7678386" cy="203839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xmlns="" id="{09B478F1-AFE8-4A2D-82EC-959617CF419A}"/>
              </a:ext>
            </a:extLst>
          </p:cNvPr>
          <p:cNvSpPr txBox="1">
            <a:spLocks/>
          </p:cNvSpPr>
          <p:nvPr/>
        </p:nvSpPr>
        <p:spPr>
          <a:xfrm>
            <a:off x="4261224" y="4928439"/>
            <a:ext cx="7539349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godzinach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3" name="Podtytuł 2">
            <a:extLst>
              <a:ext uri="{FF2B5EF4-FFF2-40B4-BE49-F238E27FC236}">
                <a16:creationId xmlns:a16="http://schemas.microsoft.com/office/drawing/2014/main" xmlns="" id="{F67BD081-ECC5-497F-9BAC-7872D050CC19}"/>
              </a:ext>
            </a:extLst>
          </p:cNvPr>
          <p:cNvSpPr txBox="1">
            <a:spLocks/>
          </p:cNvSpPr>
          <p:nvPr/>
        </p:nvSpPr>
        <p:spPr>
          <a:xfrm>
            <a:off x="9074293" y="6108469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18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C928EF3D-7211-4D84-8C91-2D161240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" r="-3" b="19316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Freeform 11">
            <a:extLst>
              <a:ext uri="{FF2B5EF4-FFF2-40B4-BE49-F238E27FC236}">
                <a16:creationId xmlns:a16="http://schemas.microsoft.com/office/drawing/2014/main" xmlns="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3C284783-9B48-4D89-89F0-5FA521681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83"/>
          <a:stretch/>
        </p:blipFill>
        <p:spPr bwMode="auto"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xmlns="" id="{BC35543C-CDBF-45B2-9251-B539D697F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85" b="1"/>
          <a:stretch/>
        </p:blipFill>
        <p:spPr bwMode="auto"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419D5AED-2757-45B9-A0E2-979D8110D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3" r="2650" b="3"/>
          <a:stretch/>
        </p:blipFill>
        <p:spPr bwMode="auto"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D31ED020-DBAF-4344-AC0B-69F99C67D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31" b="14515"/>
          <a:stretch/>
        </p:blipFill>
        <p:spPr bwMode="auto">
          <a:xfrm>
            <a:off x="8264960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D8460E4-05B6-4230-BD20-9A4C14CC6236}"/>
              </a:ext>
            </a:extLst>
          </p:cNvPr>
          <p:cNvSpPr/>
          <p:nvPr/>
        </p:nvSpPr>
        <p:spPr>
          <a:xfrm>
            <a:off x="0" y="2660091"/>
            <a:ext cx="7122523" cy="41979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582EBDD3-E167-4B44-9313-D6A414FF1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39438"/>
          <a:stretch/>
        </p:blipFill>
        <p:spPr bwMode="auto">
          <a:xfrm>
            <a:off x="525160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9B91C370-FE18-425F-8A24-862E0405C9F1}"/>
              </a:ext>
            </a:extLst>
          </p:cNvPr>
          <p:cNvSpPr txBox="1"/>
          <p:nvPr/>
        </p:nvSpPr>
        <p:spPr>
          <a:xfrm>
            <a:off x="-1" y="3257550"/>
            <a:ext cx="6096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godzinach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xmlns="" id="{13AA6C3A-C5C8-4493-BBE2-7CBC0835C48D}"/>
              </a:ext>
            </a:extLst>
          </p:cNvPr>
          <p:cNvSpPr txBox="1">
            <a:spLocks/>
          </p:cNvSpPr>
          <p:nvPr/>
        </p:nvSpPr>
        <p:spPr>
          <a:xfrm>
            <a:off x="211866" y="6317749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240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9150CD12-A393-4388-A2EA-A284B1020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0" t="3746" r="3390" b="3105"/>
          <a:stretch/>
        </p:blipFill>
        <p:spPr>
          <a:xfrm>
            <a:off x="5100933" y="0"/>
            <a:ext cx="6336704" cy="685800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70E00BD6-EB06-49C8-8CAC-8C4E5AFF2351}"/>
              </a:ext>
            </a:extLst>
          </p:cNvPr>
          <p:cNvSpPr txBox="1"/>
          <p:nvPr/>
        </p:nvSpPr>
        <p:spPr>
          <a:xfrm>
            <a:off x="126999" y="755650"/>
            <a:ext cx="52578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48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DRZWI OTWARTE </a:t>
            </a:r>
            <a:br>
              <a:rPr lang="pl-PL" sz="48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pl-PL" sz="48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 Gzowskim - online </a:t>
            </a:r>
            <a:br>
              <a:rPr lang="pl-PL" sz="48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endParaRPr lang="pl-PL" sz="48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l"/>
            <a:r>
              <a:rPr lang="pl-PL" sz="4800" b="1" i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20 </a:t>
            </a:r>
            <a:r>
              <a:rPr lang="pl-PL" sz="4800" b="1" i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marca </a:t>
            </a:r>
            <a:r>
              <a:rPr lang="pl-PL" sz="4800" b="1" i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2026</a:t>
            </a:r>
            <a:endParaRPr lang="pl-PL" sz="4800" b="1" i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l"/>
            <a:endParaRPr lang="pl-PL" sz="4400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  <a:p>
            <a:pPr algn="l"/>
            <a:r>
              <a:rPr lang="pl-PL" sz="3600" b="0" i="0" dirty="0" smtClean="0">
                <a:solidFill>
                  <a:srgbClr val="002060"/>
                </a:solidFill>
                <a:effectLst/>
                <a:latin typeface="Franklin Gothic Medium Cond" panose="020B0606030402020204" pitchFamily="34" charset="0"/>
              </a:rPr>
              <a:t>szczegóły na:</a:t>
            </a:r>
            <a:endParaRPr lang="pl-PL" sz="3600" b="0" i="0" dirty="0">
              <a:solidFill>
                <a:srgbClr val="002060"/>
              </a:solidFill>
              <a:effectLst/>
              <a:latin typeface="Franklin Gothic Medium Cond" panose="020B0606030402020204" pitchFamily="34" charset="0"/>
            </a:endParaRPr>
          </a:p>
          <a:p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l"/>
            <a:endParaRPr lang="pl-PL" sz="4400" b="0" i="0" dirty="0">
              <a:solidFill>
                <a:srgbClr val="002060"/>
              </a:solidFill>
              <a:effectLst/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8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7">
            <a:extLst>
              <a:ext uri="{FF2B5EF4-FFF2-40B4-BE49-F238E27FC236}">
                <a16:creationId xmlns:a16="http://schemas.microsoft.com/office/drawing/2014/main" xmlns="" id="{DFF2AC85-FAA0-4844-813F-83C04D738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89CC0F1E-BAA2-47B1-8F83-7ECB9FD9E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6BBD6489-02ED-427D-89E0-DD5C9A00B043}"/>
              </a:ext>
            </a:extLst>
          </p:cNvPr>
          <p:cNvSpPr txBox="1">
            <a:spLocks/>
          </p:cNvSpPr>
          <p:nvPr/>
        </p:nvSpPr>
        <p:spPr>
          <a:xfrm>
            <a:off x="219075" y="147131"/>
            <a:ext cx="11753850" cy="201063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ZSTiO</a:t>
            </a:r>
            <a:r>
              <a:rPr lang="pl-PL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Opole ul. J. Hallera 6</a:t>
            </a:r>
          </a:p>
          <a:p>
            <a:pPr algn="ctr"/>
            <a:r>
              <a:rPr lang="pl-PL" sz="4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Publiczne Technikum nr 1</a:t>
            </a:r>
            <a:br>
              <a:rPr lang="pl-PL" sz="4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pl-PL" sz="4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Branżowa Szkoła I stopnia nr 6 </a:t>
            </a:r>
            <a:endParaRPr lang="en-US" sz="48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7" name="Picture 5" descr="http://photos.nasza-klasa.pl/27209/2/other/265x200/04b2111a87.jpeg">
            <a:extLst>
              <a:ext uri="{FF2B5EF4-FFF2-40B4-BE49-F238E27FC236}">
                <a16:creationId xmlns:a16="http://schemas.microsoft.com/office/drawing/2014/main" xmlns="" id="{12C6E439-823A-4A2D-B0DE-2BBD12BE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" y="3831107"/>
            <a:ext cx="4579007" cy="3438577"/>
          </a:xfrm>
          <a:prstGeom prst="rect">
            <a:avLst/>
          </a:prstGeom>
          <a:noFill/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158830E0-DC89-4794-BD07-D8C220C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91009"/>
            <a:ext cx="8352928" cy="241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9FC1CD07-9D72-42CA-9879-D28D10D9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26041"/>
          <a:stretch>
            <a:fillRect/>
          </a:stretch>
        </p:blipFill>
        <p:spPr bwMode="auto">
          <a:xfrm>
            <a:off x="4582055" y="2091009"/>
            <a:ext cx="7609945" cy="48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361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9516C8-47CA-4542-9231-C39C7604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569" y="182881"/>
            <a:ext cx="7569706" cy="1471116"/>
          </a:xfrm>
        </p:spPr>
        <p:txBody>
          <a:bodyPr anchor="ctr">
            <a:norm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Verdana" pitchFamily="34" charset="0"/>
                <a:cs typeface="Verdana" pitchFamily="34" charset="0"/>
              </a:rPr>
              <a:t>Publiczne Technikum nr 1 </a:t>
            </a:r>
            <a:b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Verdana" pitchFamily="34" charset="0"/>
                <a:cs typeface="Verdana" pitchFamily="34" charset="0"/>
              </a:rPr>
            </a:b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Verdana" pitchFamily="34" charset="0"/>
                <a:cs typeface="Verdana" pitchFamily="34" charset="0"/>
              </a:rPr>
              <a:t>kształci w kierunkach</a:t>
            </a:r>
            <a:endParaRPr lang="pl-P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27FB231-BB94-4A83-8292-2C35BC561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743" y="1653998"/>
            <a:ext cx="9922116" cy="5204001"/>
          </a:xfrm>
        </p:spPr>
        <p:txBody>
          <a:bodyPr numCol="2" anchor="t"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architektury </a:t>
            </a:r>
            <a:r>
              <a:rPr lang="pl-PL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krajobrazu i arborystyki</a:t>
            </a:r>
            <a:endParaRPr lang="pl-PL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budownictwa</a:t>
            </a: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geodeta</a:t>
            </a: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urządzeń i systemów energetyki odnawialnej</a:t>
            </a: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weterynarii</a:t>
            </a: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informatyk</a:t>
            </a:r>
          </a:p>
          <a:p>
            <a:pPr>
              <a:lnSpc>
                <a:spcPct val="160000"/>
              </a:lnSpc>
            </a:pP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 programista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xmlns="" id="{DEA7877E-1AA5-4403-B7C6-5A41FFA54956}"/>
              </a:ext>
            </a:extLst>
          </p:cNvPr>
          <p:cNvSpPr txBox="1">
            <a:spLocks/>
          </p:cNvSpPr>
          <p:nvPr/>
        </p:nvSpPr>
        <p:spPr>
          <a:xfrm>
            <a:off x="7391401" y="6149680"/>
            <a:ext cx="4800600" cy="614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14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20FDFD2-19AF-4124-A49A-BAC0929B1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703126-15BC-4ECC-9494-4B7E5A78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497" y="641474"/>
            <a:ext cx="4391024" cy="178769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architektury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krajobrazu </a:t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arborystyki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4" name="Picture 2" descr="Znalezione obrazy dla zapytania technik architektury krajobrazu gzowski">
            <a:extLst>
              <a:ext uri="{FF2B5EF4-FFF2-40B4-BE49-F238E27FC236}">
                <a16:creationId xmlns:a16="http://schemas.microsoft.com/office/drawing/2014/main" xmlns="" id="{CFB91182-03EE-4C4F-A306-DB60FE627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3971" r="-1" b="6610"/>
          <a:stretch/>
        </p:blipFill>
        <p:spPr bwMode="auto">
          <a:xfrm>
            <a:off x="20" y="10"/>
            <a:ext cx="5983982" cy="3333738"/>
          </a:xfrm>
          <a:custGeom>
            <a:avLst/>
            <a:gdLst/>
            <a:ahLst/>
            <a:cxnLst/>
            <a:rect l="l" t="t" r="r" b="b"/>
            <a:pathLst>
              <a:path w="5984002" h="3333748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  <a:noFill/>
        </p:spPr>
      </p:pic>
      <p:pic>
        <p:nvPicPr>
          <p:cNvPr id="5" name="Picture 4" descr="http://gzowski.opole.pl/zdjecia/2014/projarchit/Slajd103.JPG">
            <a:extLst>
              <a:ext uri="{FF2B5EF4-FFF2-40B4-BE49-F238E27FC236}">
                <a16:creationId xmlns:a16="http://schemas.microsoft.com/office/drawing/2014/main" xmlns="" id="{4E549FD0-9EA0-473C-A780-0C70F7FA2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2460" r="21109" b="-4"/>
          <a:stretch/>
        </p:blipFill>
        <p:spPr bwMode="auto">
          <a:xfrm>
            <a:off x="20" y="3524255"/>
            <a:ext cx="2952729" cy="3333749"/>
          </a:xfrm>
          <a:custGeom>
            <a:avLst/>
            <a:gdLst/>
            <a:ahLst/>
            <a:cxnLst/>
            <a:rect l="l" t="t" r="r" b="b"/>
            <a:pathLst>
              <a:path w="2952749" h="3333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6" name="Picture 2" descr="http://gzowski.opole.pl/zdjecia/2014/projarchit/Slajd33.JPG">
            <a:extLst>
              <a:ext uri="{FF2B5EF4-FFF2-40B4-BE49-F238E27FC236}">
                <a16:creationId xmlns:a16="http://schemas.microsoft.com/office/drawing/2014/main" xmlns="" id="{EAED1500-C7B5-4EC9-B6A3-BBC24E0EA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0133" r="20007" b="-4"/>
          <a:stretch/>
        </p:blipFill>
        <p:spPr bwMode="auto">
          <a:xfrm>
            <a:off x="3143249" y="3524256"/>
            <a:ext cx="2660651" cy="3333744"/>
          </a:xfrm>
          <a:custGeom>
            <a:avLst/>
            <a:gdLst/>
            <a:ahLst/>
            <a:cxnLst/>
            <a:rect l="l" t="t" r="r" b="b"/>
            <a:pathLst>
              <a:path w="2660651" h="3333744">
                <a:moveTo>
                  <a:pt x="0" y="0"/>
                </a:moveTo>
                <a:lnTo>
                  <a:pt x="2660651" y="0"/>
                </a:lnTo>
                <a:lnTo>
                  <a:pt x="2660651" y="3333744"/>
                </a:lnTo>
                <a:lnTo>
                  <a:pt x="0" y="3333744"/>
                </a:lnTo>
                <a:close/>
              </a:path>
            </a:pathLst>
          </a:cu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F6F6FC6-9A5F-4E14-8105-15D94914A7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DCFA6DA-C89C-4BD9-A659-4E35D789B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68AC5BD-C02C-4D96-813D-3C9ABB388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852B172-7BDA-40D7-82D2-4EECEE00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194" y="2509128"/>
            <a:ext cx="5573206" cy="419647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i="1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przygotowania, urządzania i pielęgnacji terenów zielonych, produkcji roślin ozdobnych i materiałów szkółkarskich, nadzorowania podległych pracowników,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planowania i projektowania terenów zieleni miast i obszarów wiejskich,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posługiwania się dokumentacją projektową w poszczególnych etapach realizacji i konserwacji terenów zieleni. </a:t>
            </a:r>
          </a:p>
          <a:p>
            <a:pPr marL="0" indent="0">
              <a:buNone/>
            </a:pPr>
            <a:endParaRPr lang="pl-PL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xmlns="" id="{E7FEB237-6CFA-432F-A4F9-BE03B6DA99CA}"/>
              </a:ext>
            </a:extLst>
          </p:cNvPr>
          <p:cNvSpPr txBox="1">
            <a:spLocks/>
          </p:cNvSpPr>
          <p:nvPr/>
        </p:nvSpPr>
        <p:spPr>
          <a:xfrm>
            <a:off x="9465700" y="6443701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90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6C9554-A981-456E-AE8A-27264DF7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10" y="512064"/>
            <a:ext cx="5832769" cy="160934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budownictwa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4" name="Picture 1" descr="C:\Users\psoppa\Desktop\prezentacja\magda\19.jpg">
            <a:extLst>
              <a:ext uri="{FF2B5EF4-FFF2-40B4-BE49-F238E27FC236}">
                <a16:creationId xmlns:a16="http://schemas.microsoft.com/office/drawing/2014/main" xmlns="" id="{DA3CB16D-408A-468E-B582-059991FA8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411" r="26671" b="-1"/>
          <a:stretch/>
        </p:blipFill>
        <p:spPr bwMode="auto">
          <a:xfrm>
            <a:off x="-116543" y="1532975"/>
            <a:ext cx="3036232" cy="3352846"/>
          </a:xfrm>
          <a:prstGeom prst="rect">
            <a:avLst/>
          </a:prstGeom>
          <a:noFill/>
        </p:spPr>
      </p:pic>
      <p:pic>
        <p:nvPicPr>
          <p:cNvPr id="5" name="Picture 3" descr="http://www.mgprojekt.com.pl/upload/userfiles/pakiety/koszt2.jpg">
            <a:extLst>
              <a:ext uri="{FF2B5EF4-FFF2-40B4-BE49-F238E27FC236}">
                <a16:creationId xmlns:a16="http://schemas.microsoft.com/office/drawing/2014/main" xmlns="" id="{4EBA6768-6878-4127-856D-418FC97FD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7792" r="2951" b="2"/>
          <a:stretch/>
        </p:blipFill>
        <p:spPr bwMode="auto">
          <a:xfrm>
            <a:off x="3127672" y="-1"/>
            <a:ext cx="2971377" cy="5049079"/>
          </a:xfrm>
          <a:custGeom>
            <a:avLst/>
            <a:gdLst/>
            <a:ahLst/>
            <a:cxnLst/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  <a:noFill/>
        </p:spPr>
      </p:pic>
      <p:pic>
        <p:nvPicPr>
          <p:cNvPr id="7" name="Picture 7" descr="Znalezione obrazy dla zapytania budownictwo">
            <a:extLst>
              <a:ext uri="{FF2B5EF4-FFF2-40B4-BE49-F238E27FC236}">
                <a16:creationId xmlns:a16="http://schemas.microsoft.com/office/drawing/2014/main" xmlns="" id="{C3458C1F-60A0-4CCA-A009-535DD7C5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099" r="5013" b="2"/>
          <a:stretch/>
        </p:blipFill>
        <p:spPr bwMode="auto">
          <a:xfrm>
            <a:off x="20" y="3429000"/>
            <a:ext cx="3998825" cy="3429000"/>
          </a:xfrm>
          <a:prstGeom prst="rect">
            <a:avLst/>
          </a:prstGeom>
          <a:noFill/>
        </p:spPr>
      </p:pic>
      <p:pic>
        <p:nvPicPr>
          <p:cNvPr id="6" name="Picture 5" descr="http://specbud.pl/files/opisy/HQ/Belka_3.0_3.jpg">
            <a:extLst>
              <a:ext uri="{FF2B5EF4-FFF2-40B4-BE49-F238E27FC236}">
                <a16:creationId xmlns:a16="http://schemas.microsoft.com/office/drawing/2014/main" xmlns="" id="{7043195B-4F30-431D-82F6-BB162A928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7780" b="-7"/>
          <a:stretch/>
        </p:blipFill>
        <p:spPr bwMode="auto">
          <a:xfrm>
            <a:off x="4076621" y="5140518"/>
            <a:ext cx="2027001" cy="1720058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2E687F3-4E61-4F50-AA33-92A3B0852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210" y="1671484"/>
            <a:ext cx="5705790" cy="47722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 i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posługiwania się dokumentacją techniczną,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przeprowadzania inwentaryzacji istniejącego obiektu, kierowania gospodarką materiałową i sprzętową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procesie budowlanym,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organizowania i kontrolowania robót budowlanych,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kalkulacji robót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sporządzania kosztorysów i ofert przetargowych,</a:t>
            </a:r>
          </a:p>
          <a:p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wykorzystywania programów komputerowych przydatnych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zawodzie technika budownictwa.</a:t>
            </a: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xmlns="" id="{265E7A1F-5924-45AC-8AA4-3DD13A09BEB2}"/>
              </a:ext>
            </a:extLst>
          </p:cNvPr>
          <p:cNvSpPr txBox="1">
            <a:spLocks/>
          </p:cNvSpPr>
          <p:nvPr/>
        </p:nvSpPr>
        <p:spPr>
          <a:xfrm>
            <a:off x="9465700" y="6443701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0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452419-8CE6-4275-AF66-C12C5D6B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7443"/>
            <a:ext cx="4391024" cy="1173700"/>
          </a:xfrm>
        </p:spPr>
        <p:txBody>
          <a:bodyPr anchor="t"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geodeta</a:t>
            </a:r>
          </a:p>
        </p:txBody>
      </p:sp>
      <p:pic>
        <p:nvPicPr>
          <p:cNvPr id="4" name="Picture 4" descr="http://geobik.pl/wp-content/uploads/2015/03/grabarow1.jpg">
            <a:extLst>
              <a:ext uri="{FF2B5EF4-FFF2-40B4-BE49-F238E27FC236}">
                <a16:creationId xmlns:a16="http://schemas.microsoft.com/office/drawing/2014/main" xmlns="" id="{EC8C5F11-1606-4EF9-AA41-D01C5A4E3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876" r="21849" b="-1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5" name="Picture 2" descr="http://twojspecjalista.com.pl/components/com_djclassifieds/images/1668_mapa_geodezycja.jpg">
            <a:extLst>
              <a:ext uri="{FF2B5EF4-FFF2-40B4-BE49-F238E27FC236}">
                <a16:creationId xmlns:a16="http://schemas.microsoft.com/office/drawing/2014/main" xmlns="" id="{62C38605-F41B-47FF-BD91-8F17B6FBB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313" r="13171" b="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</p:spPr>
      </p:pic>
      <p:pic>
        <p:nvPicPr>
          <p:cNvPr id="6" name="Picture 2" descr="http://www.gzowski.opole.pl/zdjecia/olimpiada2013/m/DSC09331.jpg">
            <a:extLst>
              <a:ext uri="{FF2B5EF4-FFF2-40B4-BE49-F238E27FC236}">
                <a16:creationId xmlns:a16="http://schemas.microsoft.com/office/drawing/2014/main" xmlns="" id="{4087C5FF-67B0-457F-843C-CEF99024E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-3" b="33366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04C8E2-A883-4766-9DDE-E845B272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0" y="4229521"/>
            <a:ext cx="8191500" cy="26783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200" b="1" i="1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posługiwania się nowoczesnymi instrumentami geodezyjnymi,</a:t>
            </a:r>
          </a:p>
          <a:p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wykorzystywania pomiarów sytuacyjnych do sporządzania map</a:t>
            </a:r>
            <a:b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szkiców polowych,</a:t>
            </a:r>
          </a:p>
          <a:p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wykorzystywania sprzętu komputerowego w pacy  </a:t>
            </a:r>
            <a:r>
              <a:rPr lang="pl-PL" sz="2200" dirty="0" err="1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geodezyjno</a:t>
            </a:r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kartograficznej,</a:t>
            </a:r>
          </a:p>
          <a:p>
            <a:r>
              <a:rPr lang="pl-PL" sz="2200" dirty="0">
                <a:solidFill>
                  <a:schemeClr val="tx2">
                    <a:lumMod val="75000"/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komunikowania i przetwarzania informacji.</a:t>
            </a:r>
          </a:p>
          <a:p>
            <a:endParaRPr lang="pl-PL" sz="6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xmlns="" id="{F3A9DDCC-D1DB-4B11-9D0C-FE0B60041623}"/>
              </a:ext>
            </a:extLst>
          </p:cNvPr>
          <p:cNvSpPr txBox="1">
            <a:spLocks/>
          </p:cNvSpPr>
          <p:nvPr/>
        </p:nvSpPr>
        <p:spPr>
          <a:xfrm>
            <a:off x="0" y="6466315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54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8AF768-E610-44BF-BCA9-9E126FD7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7" y="388284"/>
            <a:ext cx="7359505" cy="132556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urządzeń i systemów energetyki odnawialnej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1E17C91-81CE-4A29-9FA2-C1A43FA37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95" y="1764457"/>
            <a:ext cx="5489746" cy="467924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b="1" i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pPr>
              <a:lnSpc>
                <a:spcPct val="100000"/>
              </a:lnSpc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organizowania i wykonywania prac związanych z montażem instalacji systemów energetyki odnawialnej, </a:t>
            </a:r>
          </a:p>
          <a:p>
            <a:pPr>
              <a:lnSpc>
                <a:spcPct val="100000"/>
              </a:lnSpc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montażu i demontażu urządzeń do pozyskiwania energii odnawialnej,</a:t>
            </a:r>
          </a:p>
          <a:p>
            <a:pPr>
              <a:lnSpc>
                <a:spcPct val="100000"/>
              </a:lnSpc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kontrolowania pracy urządzeń i instalacji systemów energetyki odnawialnej, </a:t>
            </a:r>
          </a:p>
          <a:p>
            <a:pPr>
              <a:lnSpc>
                <a:spcPct val="100000"/>
              </a:lnSpc>
            </a:pP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konserwacji oraz naprawy urządzeń i instalacji systemów energetyki odnawialnej. </a:t>
            </a:r>
          </a:p>
          <a:p>
            <a:pPr marL="0" indent="0">
              <a:buNone/>
            </a:pPr>
            <a:endParaRPr lang="pl-PL" sz="17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http://www.hydroservis.com/images/pompy-ciepla-odwierty.jpg">
            <a:extLst>
              <a:ext uri="{FF2B5EF4-FFF2-40B4-BE49-F238E27FC236}">
                <a16:creationId xmlns:a16="http://schemas.microsoft.com/office/drawing/2014/main" xmlns="" id="{A6BDD454-E56A-43A0-A31B-28EC8C4F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-4" b="14435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5" name="Picture 2" descr="http://tech8katowice.pl/wp-content/uploads/2014/11/energetyka.jpg">
            <a:extLst>
              <a:ext uri="{FF2B5EF4-FFF2-40B4-BE49-F238E27FC236}">
                <a16:creationId xmlns:a16="http://schemas.microsoft.com/office/drawing/2014/main" xmlns="" id="{C623681D-BA3E-488B-8AD4-DA23A52C4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2739" r="259" b="2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http://www.globenergia.pl/files/Image/ARTYKULY%20OZE/OZE/0902/Lampl-wodna/01.jpg">
            <a:extLst>
              <a:ext uri="{FF2B5EF4-FFF2-40B4-BE49-F238E27FC236}">
                <a16:creationId xmlns:a16="http://schemas.microsoft.com/office/drawing/2014/main" xmlns="" id="{15F43C32-E8F5-40B7-BC81-CE6D84202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431" r="18828" b="5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xmlns="" id="{013A5B96-5D93-457E-A3D3-447ACBC8705C}"/>
              </a:ext>
            </a:extLst>
          </p:cNvPr>
          <p:cNvSpPr txBox="1">
            <a:spLocks/>
          </p:cNvSpPr>
          <p:nvPr/>
        </p:nvSpPr>
        <p:spPr>
          <a:xfrm>
            <a:off x="6161832" y="6443701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117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E5C11BF-4E4B-47A6-95CA-13E4D74F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5" y="0"/>
            <a:ext cx="7613683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Technik weterynarii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455FBF-B70D-4FF0-8FB3-B1E9848C9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83" y="1224386"/>
            <a:ext cx="5815617" cy="5036714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i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Zdobędziesz wiedzę w zakresie: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asystowania lekarzowi weterynarii przy zabiegach chirurgicznych oraz podczas leczenia chorób zwierząt,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wykonywania weterynaryjnych zabiegów pielęgnacyjnych, higienicznych </a:t>
            </a:r>
            <a:b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fizykoterapeutycznych,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pobierania próbek do badań laboratoryjnych,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podawania leków zwierzętom,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zakładania opatrunków, wykonywania zastrzyków oraz udzielania zwierzętom pierwszej pomocy w nagłych wypadkach,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zapobiegania chorobom oraz oceniania stanu zdrowia zwierząt.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8" descr="http://weterynarianews.pl/wp-content/uploads/2016/02/news_wet-slider-459x392.jpg">
            <a:extLst>
              <a:ext uri="{FF2B5EF4-FFF2-40B4-BE49-F238E27FC236}">
                <a16:creationId xmlns:a16="http://schemas.microsoft.com/office/drawing/2014/main" xmlns="" id="{44208B94-9E28-47E8-8333-65A9FBBE9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4500" r="3" b="3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4" name="Picture 16" descr="http://3.s.dziennik.pl/pliki/6176000/6176654-weterynarz-badajacy-krowy-397-231.jpg">
            <a:extLst>
              <a:ext uri="{FF2B5EF4-FFF2-40B4-BE49-F238E27FC236}">
                <a16:creationId xmlns:a16="http://schemas.microsoft.com/office/drawing/2014/main" xmlns="" id="{8E3605CD-B86B-4934-BFE3-2389E01D7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076" r="23594" b="1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4" descr="http://panoramafirm.pl/images/3/0/114221930.jpg">
            <a:extLst>
              <a:ext uri="{FF2B5EF4-FFF2-40B4-BE49-F238E27FC236}">
                <a16:creationId xmlns:a16="http://schemas.microsoft.com/office/drawing/2014/main" xmlns="" id="{CFF6D085-84DA-40DF-940A-7A96D927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-4" b="8107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18" name="Podtytuł 2">
            <a:extLst>
              <a:ext uri="{FF2B5EF4-FFF2-40B4-BE49-F238E27FC236}">
                <a16:creationId xmlns:a16="http://schemas.microsoft.com/office/drawing/2014/main" xmlns="" id="{F01B9138-102A-4270-BFB2-0A2F54D7F4DC}"/>
              </a:ext>
            </a:extLst>
          </p:cNvPr>
          <p:cNvSpPr txBox="1">
            <a:spLocks/>
          </p:cNvSpPr>
          <p:nvPr/>
        </p:nvSpPr>
        <p:spPr>
          <a:xfrm>
            <a:off x="508983" y="6437867"/>
            <a:ext cx="2726280" cy="36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www.gzowski.opole.pl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138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2">
      <a:dk1>
        <a:srgbClr val="FDE7D4"/>
      </a:dk1>
      <a:lt1>
        <a:srgbClr val="EEEC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244061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CD22F7CA4B0B4B847614E203F52D2E" ma:contentTypeVersion="9" ma:contentTypeDescription="Utwórz nowy dokument." ma:contentTypeScope="" ma:versionID="8963043135e69aca8adb954ec85b79ad">
  <xsd:schema xmlns:xsd="http://www.w3.org/2001/XMLSchema" xmlns:xs="http://www.w3.org/2001/XMLSchema" xmlns:p="http://schemas.microsoft.com/office/2006/metadata/properties" xmlns:ns2="3fd3c889-b999-42bc-b6cb-5ad617e88e69" xmlns:ns3="62d61ac1-cddc-4292-b373-f4c97e9e935d" targetNamespace="http://schemas.microsoft.com/office/2006/metadata/properties" ma:root="true" ma:fieldsID="0bf502ed28c782fc34b85b3ebb05d004" ns2:_="" ns3:_="">
    <xsd:import namespace="3fd3c889-b999-42bc-b6cb-5ad617e88e69"/>
    <xsd:import namespace="62d61ac1-cddc-4292-b373-f4c97e9e9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3c889-b999-42bc-b6cb-5ad617e88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61ac1-cddc-4292-b373-f4c97e9e93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B248F-07B1-4D0D-A299-73C103B929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d3c889-b999-42bc-b6cb-5ad617e88e69"/>
    <ds:schemaRef ds:uri="62d61ac1-cddc-4292-b373-f4c97e9e9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91EE58-2D38-46F9-B557-394A1BE7105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7CEFFBB-49F3-4E39-A8C7-24B71F3217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1351</TotalTime>
  <Words>398</Words>
  <Application>Microsoft Office PowerPoint</Application>
  <PresentationFormat>Niestandardowy</PresentationFormat>
  <Paragraphs>116</Paragraphs>
  <Slides>24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 Zespół Szkół Technicznych  i Ogólnokształcących  im. K. Gzowskiego</vt:lpstr>
      <vt:lpstr>Szkoła z ponad 70 letnią tradycją kształcenia zawodowego, zawsze w czołówce wyników nauczania</vt:lpstr>
      <vt:lpstr>Slajd 3</vt:lpstr>
      <vt:lpstr>Publiczne Technikum nr 1  kształci w kierunkach</vt:lpstr>
      <vt:lpstr>Technik architektury krajobrazu  i arborystyki</vt:lpstr>
      <vt:lpstr>Technik budownictwa</vt:lpstr>
      <vt:lpstr>Technik geodeta</vt:lpstr>
      <vt:lpstr>Technik urządzeń i systemów energetyki odnawialnej</vt:lpstr>
      <vt:lpstr>Technik weterynarii</vt:lpstr>
      <vt:lpstr>Technik informatyk</vt:lpstr>
      <vt:lpstr>Technik programista </vt:lpstr>
      <vt:lpstr>Branżowa Szkoła I stopnia nr 6  kształci w kierunkach</vt:lpstr>
      <vt:lpstr>betoniarz zbrojarz</vt:lpstr>
      <vt:lpstr>Slajd 14</vt:lpstr>
      <vt:lpstr>Co nas wyróżnia</vt:lpstr>
      <vt:lpstr>Sukcesy naszych uczniów</vt:lpstr>
      <vt:lpstr>Pełnowymiarowe boisko (jedyne w Opolu) </vt:lpstr>
      <vt:lpstr>Hala sportowa </vt:lpstr>
      <vt:lpstr>Profesjonalne szkolenia CAD</vt:lpstr>
      <vt:lpstr>Slajd 20</vt:lpstr>
      <vt:lpstr>Szkolne koło Turystyki Górskiej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Rafał Gasz</dc:creator>
  <cp:lastModifiedBy>Piotr</cp:lastModifiedBy>
  <cp:revision>34</cp:revision>
  <dcterms:created xsi:type="dcterms:W3CDTF">2021-02-20T17:09:28Z</dcterms:created>
  <dcterms:modified xsi:type="dcterms:W3CDTF">2026-02-27T11:53:21Z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0x0101004ACD22F7CA4B0B4B847614E203F52D2E</vt:lpwstr>
  </property>
</Properties>
</file>